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94" autoAdjust="0"/>
    <p:restoredTop sz="94434" autoAdjust="0"/>
  </p:normalViewPr>
  <p:slideViewPr>
    <p:cSldViewPr>
      <p:cViewPr>
        <p:scale>
          <a:sx n="75" d="100"/>
          <a:sy n="75" d="100"/>
        </p:scale>
        <p:origin x="1932" y="10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5850"/>
          </a:xfrm>
          <a:prstGeom prst="rect">
            <a:avLst/>
          </a:prstGeom>
        </p:spPr>
        <p:txBody>
          <a:bodyPr vert="horz" lIns="93241" tIns="46620" rIns="93241" bIns="46620" rtlCol="0"/>
          <a:lstStyle>
            <a:lvl1pPr algn="l">
              <a:defRPr sz="1200"/>
            </a:lvl1pPr>
          </a:lstStyle>
          <a:p>
            <a:endParaRPr lang="en-US" dirty="0"/>
          </a:p>
        </p:txBody>
      </p:sp>
      <p:sp>
        <p:nvSpPr>
          <p:cNvPr id="3" name="Date Placeholder 2"/>
          <p:cNvSpPr>
            <a:spLocks noGrp="1"/>
          </p:cNvSpPr>
          <p:nvPr>
            <p:ph type="dt" idx="1"/>
          </p:nvPr>
        </p:nvSpPr>
        <p:spPr>
          <a:xfrm>
            <a:off x="3970942" y="1"/>
            <a:ext cx="3037840" cy="465850"/>
          </a:xfrm>
          <a:prstGeom prst="rect">
            <a:avLst/>
          </a:prstGeom>
        </p:spPr>
        <p:txBody>
          <a:bodyPr vert="horz" lIns="93241" tIns="46620" rIns="93241" bIns="46620" rtlCol="0"/>
          <a:lstStyle>
            <a:lvl1pPr algn="r">
              <a:defRPr sz="1200"/>
            </a:lvl1pPr>
          </a:lstStyle>
          <a:p>
            <a:fld id="{C8043FB2-4E82-45E5-BCEE-1A41E9CC0831}" type="datetimeFigureOut">
              <a:rPr lang="en-US" smtClean="0"/>
              <a:t>8/16/2018</a:t>
            </a:fld>
            <a:endParaRPr lang="en-US" dirty="0"/>
          </a:p>
        </p:txBody>
      </p:sp>
      <p:sp>
        <p:nvSpPr>
          <p:cNvPr id="4" name="Slide Image Placeholder 3"/>
          <p:cNvSpPr>
            <a:spLocks noGrp="1" noRot="1" noChangeAspect="1"/>
          </p:cNvSpPr>
          <p:nvPr>
            <p:ph type="sldImg" idx="2"/>
          </p:nvPr>
        </p:nvSpPr>
        <p:spPr>
          <a:xfrm>
            <a:off x="2328863" y="1162050"/>
            <a:ext cx="2352675" cy="3135313"/>
          </a:xfrm>
          <a:prstGeom prst="rect">
            <a:avLst/>
          </a:prstGeom>
          <a:noFill/>
          <a:ln w="12700">
            <a:solidFill>
              <a:prstClr val="black"/>
            </a:solidFill>
          </a:ln>
        </p:spPr>
        <p:txBody>
          <a:bodyPr vert="horz" lIns="93241" tIns="46620" rIns="93241" bIns="46620" rtlCol="0" anchor="ctr"/>
          <a:lstStyle/>
          <a:p>
            <a:endParaRPr lang="en-US" dirty="0"/>
          </a:p>
        </p:txBody>
      </p:sp>
      <p:sp>
        <p:nvSpPr>
          <p:cNvPr id="5" name="Notes Placeholder 4"/>
          <p:cNvSpPr>
            <a:spLocks noGrp="1"/>
          </p:cNvSpPr>
          <p:nvPr>
            <p:ph type="body" sz="quarter" idx="3"/>
          </p:nvPr>
        </p:nvSpPr>
        <p:spPr>
          <a:xfrm>
            <a:off x="701041" y="4473112"/>
            <a:ext cx="5608320" cy="3661834"/>
          </a:xfrm>
          <a:prstGeom prst="rect">
            <a:avLst/>
          </a:prstGeom>
        </p:spPr>
        <p:txBody>
          <a:bodyPr vert="horz" lIns="93241" tIns="46620" rIns="93241" bIns="466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551"/>
            <a:ext cx="3037840" cy="465850"/>
          </a:xfrm>
          <a:prstGeom prst="rect">
            <a:avLst/>
          </a:prstGeom>
        </p:spPr>
        <p:txBody>
          <a:bodyPr vert="horz" lIns="93241" tIns="46620" rIns="93241" bIns="466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30551"/>
            <a:ext cx="3037840" cy="465850"/>
          </a:xfrm>
          <a:prstGeom prst="rect">
            <a:avLst/>
          </a:prstGeom>
        </p:spPr>
        <p:txBody>
          <a:bodyPr vert="horz" lIns="93241" tIns="46620" rIns="93241" bIns="46620" rtlCol="0" anchor="b"/>
          <a:lstStyle>
            <a:lvl1pPr algn="r">
              <a:defRPr sz="1200"/>
            </a:lvl1pPr>
          </a:lstStyle>
          <a:p>
            <a:fld id="{FAB150BA-7E4C-4340-AE53-C5B876A4ED20}" type="slidenum">
              <a:rPr lang="en-US" smtClean="0"/>
              <a:t>‹#›</a:t>
            </a:fld>
            <a:endParaRPr lang="en-US" dirty="0"/>
          </a:p>
        </p:txBody>
      </p:sp>
    </p:spTree>
    <p:extLst>
      <p:ext uri="{BB962C8B-B14F-4D97-AF65-F5344CB8AC3E}">
        <p14:creationId xmlns:p14="http://schemas.microsoft.com/office/powerpoint/2010/main" val="7170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B150BA-7E4C-4340-AE53-C5B876A4ED20}" type="slidenum">
              <a:rPr lang="en-US" smtClean="0"/>
              <a:t>1</a:t>
            </a:fld>
            <a:endParaRPr lang="en-US" dirty="0"/>
          </a:p>
        </p:txBody>
      </p:sp>
    </p:spTree>
    <p:extLst>
      <p:ext uri="{BB962C8B-B14F-4D97-AF65-F5344CB8AC3E}">
        <p14:creationId xmlns:p14="http://schemas.microsoft.com/office/powerpoint/2010/main" val="384539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3574383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3632588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379520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2277453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314209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207424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13464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302912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422195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2909417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D40C8-B02D-4D27-AF60-02BD8255615C}" type="datetimeFigureOut">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5274AB-8B78-4A9D-A7E5-508175365332}" type="slidenum">
              <a:rPr lang="en-US" smtClean="0"/>
              <a:t>‹#›</a:t>
            </a:fld>
            <a:endParaRPr lang="en-US" dirty="0"/>
          </a:p>
        </p:txBody>
      </p:sp>
    </p:spTree>
    <p:extLst>
      <p:ext uri="{BB962C8B-B14F-4D97-AF65-F5344CB8AC3E}">
        <p14:creationId xmlns:p14="http://schemas.microsoft.com/office/powerpoint/2010/main" val="2650616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E1D40C8-B02D-4D27-AF60-02BD8255615C}" type="datetimeFigureOut">
              <a:rPr lang="en-US" smtClean="0"/>
              <a:t>8/16/2018</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55274AB-8B78-4A9D-A7E5-508175365332}" type="slidenum">
              <a:rPr lang="en-US" smtClean="0"/>
              <a:t>‹#›</a:t>
            </a:fld>
            <a:endParaRPr lang="en-US" dirty="0"/>
          </a:p>
        </p:txBody>
      </p:sp>
    </p:spTree>
    <p:extLst>
      <p:ext uri="{BB962C8B-B14F-4D97-AF65-F5344CB8AC3E}">
        <p14:creationId xmlns:p14="http://schemas.microsoft.com/office/powerpoint/2010/main" val="831968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4194392" y="127026"/>
            <a:ext cx="2610614" cy="5009321"/>
          </a:xfrm>
          <a:prstGeom prst="fram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139705" y="1350183"/>
            <a:ext cx="4004004" cy="3107628"/>
          </a:xfrm>
          <a:prstGeom prst="rect">
            <a:avLst/>
          </a:prstGeom>
          <a:solidFill>
            <a:schemeClr val="bg1"/>
          </a:solidFill>
          <a:ln w="571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u="sng" dirty="0" smtClean="0">
              <a:solidFill>
                <a:schemeClr val="tx1"/>
              </a:solidFill>
              <a:latin typeface="+mj-lt"/>
            </a:endParaRPr>
          </a:p>
          <a:p>
            <a:r>
              <a:rPr lang="en-US" sz="900" b="1" u="sng" dirty="0" smtClean="0">
                <a:solidFill>
                  <a:schemeClr val="tx1"/>
                </a:solidFill>
                <a:latin typeface="+mj-lt"/>
              </a:rPr>
              <a:t>Game </a:t>
            </a:r>
            <a:r>
              <a:rPr lang="en-US" sz="900" b="1" u="sng" dirty="0" smtClean="0">
                <a:solidFill>
                  <a:schemeClr val="tx1"/>
                </a:solidFill>
                <a:latin typeface="+mj-lt"/>
              </a:rPr>
              <a:t>Plan: Specials</a:t>
            </a:r>
            <a:endParaRPr lang="en-US" sz="900" b="1" u="sng" dirty="0">
              <a:solidFill>
                <a:schemeClr val="tx1"/>
              </a:solidFill>
              <a:latin typeface="+mj-lt"/>
            </a:endParaRPr>
          </a:p>
          <a:p>
            <a:pPr marL="171450" indent="-171450">
              <a:buFont typeface="Arial" pitchFamily="34" charset="0"/>
              <a:buChar char="•"/>
            </a:pPr>
            <a:r>
              <a:rPr lang="en-US" sz="900" dirty="0" smtClean="0">
                <a:solidFill>
                  <a:schemeClr val="tx1"/>
                </a:solidFill>
                <a:latin typeface="+mj-lt"/>
              </a:rPr>
              <a:t>Monday- Spanish</a:t>
            </a:r>
          </a:p>
          <a:p>
            <a:pPr marL="171450" indent="-171450">
              <a:buFont typeface="Arial" pitchFamily="34" charset="0"/>
              <a:buChar char="•"/>
            </a:pPr>
            <a:r>
              <a:rPr lang="en-US" sz="900" dirty="0" smtClean="0">
                <a:solidFill>
                  <a:schemeClr val="tx1"/>
                </a:solidFill>
                <a:latin typeface="+mj-lt"/>
              </a:rPr>
              <a:t>Tuesday- P.E.</a:t>
            </a:r>
          </a:p>
          <a:p>
            <a:pPr marL="171450" indent="-171450">
              <a:buFont typeface="Arial" pitchFamily="34" charset="0"/>
              <a:buChar char="•"/>
            </a:pPr>
            <a:r>
              <a:rPr lang="en-US" sz="900" dirty="0" smtClean="0">
                <a:solidFill>
                  <a:schemeClr val="tx1"/>
                </a:solidFill>
                <a:latin typeface="+mj-lt"/>
              </a:rPr>
              <a:t>Wednesday- art</a:t>
            </a:r>
          </a:p>
          <a:p>
            <a:pPr marL="171450" indent="-171450">
              <a:buFont typeface="Arial" pitchFamily="34" charset="0"/>
              <a:buChar char="•"/>
            </a:pPr>
            <a:r>
              <a:rPr lang="en-US" sz="900" dirty="0" smtClean="0">
                <a:solidFill>
                  <a:schemeClr val="tx1"/>
                </a:solidFill>
                <a:latin typeface="+mj-lt"/>
              </a:rPr>
              <a:t>Thursday- chess</a:t>
            </a:r>
          </a:p>
          <a:p>
            <a:pPr marL="171450" indent="-171450">
              <a:buFont typeface="Arial" pitchFamily="34" charset="0"/>
              <a:buChar char="•"/>
            </a:pPr>
            <a:r>
              <a:rPr lang="en-US" sz="900" dirty="0" smtClean="0">
                <a:solidFill>
                  <a:schemeClr val="tx1"/>
                </a:solidFill>
                <a:latin typeface="+mj-lt"/>
              </a:rPr>
              <a:t>Friday- music</a:t>
            </a:r>
          </a:p>
          <a:p>
            <a:r>
              <a:rPr lang="en-US" sz="9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Notes </a:t>
            </a:r>
            <a:r>
              <a:rPr lang="en-US" sz="9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from the teacher</a:t>
            </a:r>
          </a:p>
          <a:p>
            <a:r>
              <a:rPr lang="en-US" sz="900" b="1" u="sng" dirty="0" smtClean="0">
                <a:solidFill>
                  <a:schemeClr val="tx1"/>
                </a:solidFill>
                <a:effectLst>
                  <a:outerShdw blurRad="38100" dist="38100" dir="2700000" algn="tl">
                    <a:srgbClr val="000000">
                      <a:alpha val="43137"/>
                    </a:srgbClr>
                  </a:outerShdw>
                </a:effectLst>
                <a:latin typeface="+mj-lt"/>
              </a:rPr>
              <a:t> </a:t>
            </a:r>
            <a:r>
              <a:rPr lang="en-US" sz="9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had a great first week! The students did a lot of hands on and group activities to get to know one another. I look forward to the rest of the year with the students. It is going to be a great year of learning and growth.</a:t>
            </a:r>
          </a:p>
          <a:p>
            <a:endParaRPr lang="en-US" sz="9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900"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Iready</a:t>
            </a:r>
            <a:r>
              <a:rPr lang="en-US" sz="9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should be up and running, please have your child complete 45 minutes of both math and reading each week</a:t>
            </a:r>
          </a:p>
          <a:p>
            <a:endParaRPr lang="en-US" sz="9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9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will be completing </a:t>
            </a:r>
            <a:r>
              <a:rPr lang="en-US" sz="900"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iready</a:t>
            </a:r>
            <a:r>
              <a:rPr lang="en-US" sz="9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diagnostic testing next week </a:t>
            </a:r>
            <a:r>
              <a:rPr lang="en-US" sz="900" dirty="0" err="1"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moday-thurday</a:t>
            </a:r>
            <a:r>
              <a:rPr lang="en-US" sz="9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afternoons in the computer lab. It is important your child has their headphones for this and they try their best. These results help me veer instruction for your child and know where he/she needs extra support. </a:t>
            </a:r>
            <a:endParaRPr lang="en-US" sz="9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TextBox 9"/>
          <p:cNvSpPr txBox="1"/>
          <p:nvPr/>
        </p:nvSpPr>
        <p:spPr>
          <a:xfrm>
            <a:off x="9896551" y="1432560"/>
            <a:ext cx="1072001" cy="830997"/>
          </a:xfrm>
          <a:prstGeom prst="rect">
            <a:avLst/>
          </a:prstGeom>
          <a:noFill/>
        </p:spPr>
        <p:txBody>
          <a:bodyPr wrap="square" numCol="1" rtlCol="0">
            <a:spAutoFit/>
          </a:bodyPr>
          <a:lstStyle/>
          <a:p>
            <a:endParaRPr lang="en-US" sz="1200" dirty="0" smtClean="0">
              <a:latin typeface="Kristen ITC" pitchFamily="66" charset="0"/>
            </a:endParaRPr>
          </a:p>
          <a:p>
            <a:pPr marL="228600" indent="-228600">
              <a:buAutoNum type="arabicPeriod"/>
            </a:pPr>
            <a:endParaRPr lang="en-US" sz="1200" dirty="0" smtClean="0">
              <a:latin typeface="Kristen ITC" pitchFamily="66" charset="0"/>
            </a:endParaRPr>
          </a:p>
          <a:p>
            <a:pPr algn="ctr"/>
            <a:endParaRPr lang="en-US" sz="1200" dirty="0" smtClean="0">
              <a:latin typeface="Kristen ITC" pitchFamily="66" charset="0"/>
            </a:endParaRPr>
          </a:p>
          <a:p>
            <a:pPr marL="228600" indent="-228600" algn="ctr">
              <a:buAutoNum type="arabicPeriod"/>
            </a:pPr>
            <a:endParaRPr lang="en-US" sz="1200" dirty="0" smtClean="0">
              <a:latin typeface="Kristen ITC" pitchFamily="66" charset="0"/>
            </a:endParaRPr>
          </a:p>
        </p:txBody>
      </p:sp>
      <p:sp>
        <p:nvSpPr>
          <p:cNvPr id="11" name="TextBox 10"/>
          <p:cNvSpPr txBox="1"/>
          <p:nvPr/>
        </p:nvSpPr>
        <p:spPr>
          <a:xfrm>
            <a:off x="4600878" y="990600"/>
            <a:ext cx="184731" cy="1200329"/>
          </a:xfrm>
          <a:prstGeom prst="rect">
            <a:avLst/>
          </a:prstGeom>
          <a:noFill/>
        </p:spPr>
        <p:txBody>
          <a:bodyPr wrap="none" rtlCol="0">
            <a:spAutoFit/>
          </a:bodyPr>
          <a:lstStyle/>
          <a:p>
            <a:pPr>
              <a:lnSpc>
                <a:spcPct val="150000"/>
              </a:lnSpc>
            </a:pPr>
            <a:endParaRPr lang="en-US" dirty="0" smtClean="0">
              <a:latin typeface="Kristen ITC" pitchFamily="66" charset="0"/>
            </a:endParaRPr>
          </a:p>
          <a:p>
            <a:pPr>
              <a:lnSpc>
                <a:spcPct val="150000"/>
              </a:lnSpc>
            </a:pPr>
            <a:endParaRPr lang="en-US" dirty="0" smtClean="0">
              <a:latin typeface="Kristen ITC" pitchFamily="66" charset="0"/>
            </a:endParaRPr>
          </a:p>
          <a:p>
            <a:endParaRPr lang="en-US" dirty="0">
              <a:latin typeface="Kristen ITC" pitchFamily="66" charset="0"/>
            </a:endParaRPr>
          </a:p>
        </p:txBody>
      </p:sp>
      <p:sp>
        <p:nvSpPr>
          <p:cNvPr id="7" name="Rounded Rectangle 6"/>
          <p:cNvSpPr/>
          <p:nvPr/>
        </p:nvSpPr>
        <p:spPr>
          <a:xfrm>
            <a:off x="19493" y="4648200"/>
            <a:ext cx="4143981" cy="46096"/>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u="sng" dirty="0">
              <a:solidFill>
                <a:schemeClr val="tx1"/>
              </a:solidFill>
              <a:latin typeface="Kristen ITC" pitchFamily="66" charset="0"/>
            </a:endParaRPr>
          </a:p>
          <a:p>
            <a:pPr algn="ctr"/>
            <a:endParaRPr lang="en-US" sz="1200" b="1" u="sng" dirty="0">
              <a:solidFill>
                <a:schemeClr val="tx1"/>
              </a:solidFill>
              <a:latin typeface="Kristen ITC" pitchFamily="66" charset="0"/>
            </a:endParaRPr>
          </a:p>
          <a:p>
            <a:pPr algn="ctr"/>
            <a:endParaRPr lang="en-US" sz="1200" b="1" u="sng" dirty="0" smtClean="0">
              <a:solidFill>
                <a:schemeClr val="tx1"/>
              </a:solidFill>
              <a:latin typeface="Kristen ITC" pitchFamily="66" charset="0"/>
            </a:endParaRPr>
          </a:p>
          <a:p>
            <a:pPr algn="ctr"/>
            <a:endParaRPr lang="en-US" sz="1200" b="1" u="sng" dirty="0" smtClean="0">
              <a:solidFill>
                <a:schemeClr val="tx1"/>
              </a:solidFill>
              <a:latin typeface="Kristen ITC" pitchFamily="66" charset="0"/>
            </a:endParaRPr>
          </a:p>
          <a:p>
            <a:pPr algn="ctr"/>
            <a:endParaRPr lang="en-US" sz="1000" dirty="0" smtClean="0">
              <a:solidFill>
                <a:schemeClr val="tx1"/>
              </a:solidFill>
              <a:latin typeface="Kristen ITC" pitchFamily="66" charset="0"/>
            </a:endParaRPr>
          </a:p>
          <a:p>
            <a:pPr algn="ctr"/>
            <a:endParaRPr lang="en-US" sz="1000" dirty="0" smtClean="0">
              <a:solidFill>
                <a:schemeClr val="tx1"/>
              </a:solidFill>
              <a:latin typeface="Kristen ITC" pitchFamily="66" charset="0"/>
            </a:endParaRPr>
          </a:p>
          <a:p>
            <a:pPr algn="ctr"/>
            <a:endParaRPr lang="en-US" sz="1000" dirty="0" smtClean="0">
              <a:solidFill>
                <a:schemeClr val="tx1"/>
              </a:solidFill>
              <a:latin typeface="Kristen ITC" pitchFamily="66" charset="0"/>
            </a:endParaRPr>
          </a:p>
          <a:p>
            <a:pPr algn="ctr"/>
            <a:endParaRPr lang="en-US" sz="1200" b="1" u="sng" dirty="0" smtClean="0">
              <a:solidFill>
                <a:schemeClr val="tx1"/>
              </a:solidFill>
              <a:latin typeface="Kristen ITC" pitchFamily="66" charset="0"/>
            </a:endParaRPr>
          </a:p>
          <a:p>
            <a:pPr algn="ctr"/>
            <a:endParaRPr lang="en-US" sz="1200" dirty="0" smtClean="0">
              <a:solidFill>
                <a:schemeClr val="tx1"/>
              </a:solidFill>
              <a:latin typeface="Kristen ITC" pitchFamily="66" charset="0"/>
            </a:endParaRPr>
          </a:p>
          <a:p>
            <a:pPr algn="ctr"/>
            <a:endParaRPr lang="en-US" sz="1200" dirty="0" smtClean="0">
              <a:solidFill>
                <a:schemeClr val="tx1"/>
              </a:solidFill>
              <a:latin typeface="Kristen ITC" pitchFamily="66" charset="0"/>
            </a:endParaRPr>
          </a:p>
          <a:p>
            <a:pPr algn="ctr"/>
            <a:endParaRPr lang="en-US" sz="100" b="1" u="sng" dirty="0" smtClean="0">
              <a:solidFill>
                <a:schemeClr val="tx1"/>
              </a:solidFill>
              <a:latin typeface="Kristen ITC" pitchFamily="66" charset="0"/>
            </a:endParaRPr>
          </a:p>
          <a:p>
            <a:pPr algn="ctr"/>
            <a:endParaRPr lang="en-US" sz="100" b="1" u="sng" dirty="0">
              <a:solidFill>
                <a:schemeClr val="tx1"/>
              </a:solidFill>
              <a:effectLst>
                <a:outerShdw blurRad="38100" dist="38100" dir="2700000" algn="tl">
                  <a:srgbClr val="000000">
                    <a:alpha val="43137"/>
                  </a:srgbClr>
                </a:outerShdw>
              </a:effectLst>
              <a:latin typeface="High Tower Text" panose="02040502050506030303" pitchFamily="18" charset="0"/>
            </a:endParaRPr>
          </a:p>
          <a:p>
            <a:pPr algn="ctr"/>
            <a:r>
              <a:rPr lang="en-US" sz="100" b="1" u="sng" dirty="0" err="1" smtClean="0">
                <a:solidFill>
                  <a:schemeClr val="tx1"/>
                </a:solidFill>
                <a:effectLst>
                  <a:outerShdw blurRad="38100" dist="38100" dir="2700000" algn="tl">
                    <a:srgbClr val="000000">
                      <a:alpha val="43137"/>
                    </a:srgbClr>
                  </a:outerShdw>
                </a:effectLst>
                <a:latin typeface="High Tower Text" panose="02040502050506030303" pitchFamily="18" charset="0"/>
              </a:rPr>
              <a:t>jnsjk</a:t>
            </a:r>
            <a:endParaRPr lang="en-US" sz="100" b="1" u="sng" dirty="0">
              <a:solidFill>
                <a:schemeClr val="tx1"/>
              </a:solidFill>
              <a:effectLst>
                <a:outerShdw blurRad="38100" dist="38100" dir="2700000" algn="tl">
                  <a:srgbClr val="000000">
                    <a:alpha val="43137"/>
                  </a:srgbClr>
                </a:outerShdw>
              </a:effectLst>
              <a:latin typeface="High Tower Text" panose="02040502050506030303" pitchFamily="18" charset="0"/>
            </a:endParaRPr>
          </a:p>
        </p:txBody>
      </p:sp>
      <p:sp>
        <p:nvSpPr>
          <p:cNvPr id="3" name="TextBox 2"/>
          <p:cNvSpPr txBox="1"/>
          <p:nvPr/>
        </p:nvSpPr>
        <p:spPr>
          <a:xfrm>
            <a:off x="304800" y="89081"/>
            <a:ext cx="3797038" cy="1446550"/>
          </a:xfrm>
          <a:prstGeom prst="rect">
            <a:avLst/>
          </a:prstGeom>
          <a:noFill/>
          <a:ln w="76200">
            <a:solidFill>
              <a:schemeClr val="tx1"/>
            </a:solidFill>
          </a:ln>
        </p:spPr>
        <p:txBody>
          <a:bodyPr wrap="square" rtlCol="0">
            <a:spAutoFit/>
          </a:bodyPr>
          <a:lstStyle/>
          <a:p>
            <a:pPr algn="ctr"/>
            <a:r>
              <a:rPr lang="en-US" sz="2400" b="1" dirty="0" smtClean="0">
                <a:latin typeface="Algerian" panose="04020705040A02060702" pitchFamily="82" charset="0"/>
              </a:rPr>
              <a:t>The Johnson Times</a:t>
            </a:r>
          </a:p>
          <a:p>
            <a:pPr algn="ctr"/>
            <a:r>
              <a:rPr lang="en-US" sz="1600" b="1" dirty="0" smtClean="0">
                <a:latin typeface="Algerian" panose="04020705040A02060702" pitchFamily="82" charset="0"/>
              </a:rPr>
              <a:t>Week of August </a:t>
            </a:r>
            <a:r>
              <a:rPr lang="en-US" sz="1600" b="1" dirty="0" smtClean="0">
                <a:latin typeface="Algerian" panose="04020705040A02060702" pitchFamily="82" charset="0"/>
              </a:rPr>
              <a:t>20</a:t>
            </a:r>
            <a:r>
              <a:rPr lang="en-US" sz="1600" b="1" baseline="30000" dirty="0" smtClean="0">
                <a:latin typeface="Algerian" panose="04020705040A02060702" pitchFamily="82" charset="0"/>
              </a:rPr>
              <a:t>th</a:t>
            </a:r>
            <a:endParaRPr lang="en-US" sz="1600" b="1" dirty="0" smtClean="0">
              <a:latin typeface="Algerian" panose="04020705040A02060702" pitchFamily="82" charset="0"/>
            </a:endParaRPr>
          </a:p>
          <a:p>
            <a:pPr algn="ctr"/>
            <a:endParaRPr lang="en-US" sz="1600" b="1" dirty="0" smtClean="0">
              <a:latin typeface="Algerian" panose="04020705040A02060702" pitchFamily="82" charset="0"/>
            </a:endParaRPr>
          </a:p>
          <a:p>
            <a:pPr algn="ctr"/>
            <a:endParaRPr lang="en-US" sz="1600" b="1" dirty="0" smtClean="0">
              <a:latin typeface="Algerian" panose="04020705040A02060702" pitchFamily="82" charset="0"/>
            </a:endParaRPr>
          </a:p>
          <a:p>
            <a:pPr algn="ctr"/>
            <a:endParaRPr lang="en-US" sz="1600" b="1" dirty="0">
              <a:latin typeface="Algerian" panose="04020705040A02060702" pitchFamily="82" charset="0"/>
            </a:endParaRPr>
          </a:p>
        </p:txBody>
      </p:sp>
      <p:graphicFrame>
        <p:nvGraphicFramePr>
          <p:cNvPr id="9" name="Table 8"/>
          <p:cNvGraphicFramePr>
            <a:graphicFrameLocks noGrp="1"/>
          </p:cNvGraphicFramePr>
          <p:nvPr>
            <p:extLst>
              <p:ext uri="{D42A27DB-BD31-4B8C-83A1-F6EECF244321}">
                <p14:modId xmlns:p14="http://schemas.microsoft.com/office/powerpoint/2010/main" val="755519865"/>
              </p:ext>
            </p:extLst>
          </p:nvPr>
        </p:nvGraphicFramePr>
        <p:xfrm>
          <a:off x="30846" y="4780762"/>
          <a:ext cx="6807585" cy="4236096"/>
        </p:xfrm>
        <a:graphic>
          <a:graphicData uri="http://schemas.openxmlformats.org/drawingml/2006/table">
            <a:tbl>
              <a:tblPr firstRow="1" bandRow="1">
                <a:tableStyleId>{5C22544A-7EE6-4342-B048-85BDC9FD1C3A}</a:tableStyleId>
              </a:tblPr>
              <a:tblGrid>
                <a:gridCol w="1569354"/>
                <a:gridCol w="2057400"/>
                <a:gridCol w="1600200"/>
                <a:gridCol w="1580631"/>
              </a:tblGrid>
              <a:tr h="264946">
                <a:tc>
                  <a:txBody>
                    <a:bodyPr/>
                    <a:lstStyle/>
                    <a:p>
                      <a:pPr marL="0" indent="0" algn="ctr">
                        <a:buFont typeface="Arial" panose="020B0604020202020204" pitchFamily="34" charset="0"/>
                        <a:buNone/>
                      </a:pPr>
                      <a:r>
                        <a:rPr lang="en-US" sz="1050" dirty="0" smtClean="0">
                          <a:solidFill>
                            <a:schemeClr val="tx1"/>
                          </a:solidFill>
                          <a:latin typeface="Kristen ITC" pitchFamily="66" charset="0"/>
                        </a:rPr>
                        <a:t>Math</a:t>
                      </a:r>
                      <a:endParaRPr lang="en-US" sz="1050" dirty="0">
                        <a:latin typeface="Kristen ITC"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latin typeface="Kristen ITC" pitchFamily="66" charset="0"/>
                        </a:rPr>
                        <a:t>Language Arts</a:t>
                      </a:r>
                      <a:endParaRPr lang="en-US" sz="1050" dirty="0" smtClean="0">
                        <a:latin typeface="Kristen ITC"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Kristen ITC" pitchFamily="66" charset="0"/>
                        </a:rPr>
                        <a:t>Social</a:t>
                      </a:r>
                      <a:r>
                        <a:rPr lang="en-US" sz="1050" dirty="0" smtClean="0">
                          <a:latin typeface="Kristen ITC" pitchFamily="66" charset="0"/>
                        </a:rPr>
                        <a:t> </a:t>
                      </a:r>
                      <a:r>
                        <a:rPr lang="en-US" sz="1050" dirty="0" smtClean="0">
                          <a:solidFill>
                            <a:schemeClr val="tx1"/>
                          </a:solidFill>
                          <a:latin typeface="Kristen ITC" pitchFamily="66" charset="0"/>
                        </a:rPr>
                        <a:t>Studies</a:t>
                      </a:r>
                      <a:endParaRPr lang="en-US" sz="1050" dirty="0">
                        <a:solidFill>
                          <a:schemeClr val="tx1"/>
                        </a:solidFill>
                        <a:latin typeface="Kristen ITC"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50" dirty="0" smtClean="0">
                          <a:solidFill>
                            <a:schemeClr val="tx1"/>
                          </a:solidFill>
                          <a:latin typeface="Kristen ITC" pitchFamily="66" charset="0"/>
                        </a:rPr>
                        <a:t>Science</a:t>
                      </a:r>
                      <a:endParaRPr lang="en-US" sz="1050" dirty="0">
                        <a:solidFill>
                          <a:schemeClr val="tx1"/>
                        </a:solidFill>
                        <a:latin typeface="Kristen ITC"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46808">
                <a:tc>
                  <a:txBody>
                    <a:bodyPr/>
                    <a:lstStyle/>
                    <a:p>
                      <a:r>
                        <a:rPr lang="en-US" sz="1800" kern="1200" dirty="0" smtClean="0">
                          <a:solidFill>
                            <a:schemeClr val="dk1"/>
                          </a:solidFill>
                          <a:effectLst/>
                          <a:latin typeface="+mn-lt"/>
                          <a:ea typeface="+mn-ea"/>
                          <a:cs typeface="+mn-cs"/>
                        </a:rPr>
                        <a:t>-</a:t>
                      </a:r>
                      <a:r>
                        <a:rPr lang="en-US" sz="1200" kern="1200" dirty="0" smtClean="0">
                          <a:solidFill>
                            <a:schemeClr val="dk1"/>
                          </a:solidFill>
                          <a:effectLst/>
                          <a:latin typeface="+mn-lt"/>
                          <a:ea typeface="+mn-ea"/>
                          <a:cs typeface="+mn-cs"/>
                        </a:rPr>
                        <a:t>Add</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and subtract with double digits.</a:t>
                      </a:r>
                    </a:p>
                    <a:p>
                      <a:r>
                        <a:rPr lang="en-US" sz="1200" kern="1200" dirty="0" smtClean="0">
                          <a:solidFill>
                            <a:schemeClr val="dk1"/>
                          </a:solidFill>
                          <a:effectLst/>
                          <a:latin typeface="+mn-lt"/>
                          <a:ea typeface="+mn-ea"/>
                          <a:cs typeface="+mn-cs"/>
                        </a:rPr>
                        <a:t>-</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Identify place value to 100.</a:t>
                      </a:r>
                      <a:endParaRPr lang="en-US" sz="1200" baseline="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a:spcBef>
                          <a:spcPts val="0"/>
                        </a:spcBef>
                        <a:spcAft>
                          <a:spcPts val="0"/>
                        </a:spcAft>
                        <a:buFont typeface="Symbol" panose="05050102010706020507" pitchFamily="18" charset="2"/>
                        <a:buChar char=""/>
                      </a:pPr>
                      <a:endParaRPr lang="en-US" sz="1200" baseline="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8745" marR="118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US" sz="1050" b="1" u="sng" baseline="0" dirty="0" smtClean="0">
                          <a:latin typeface="+mj-lt"/>
                        </a:rPr>
                        <a:t>Reading Skills: -</a:t>
                      </a:r>
                    </a:p>
                    <a:p>
                      <a:pPr marL="0" indent="0" algn="l">
                        <a:buFont typeface="Arial" panose="020B0604020202020204" pitchFamily="34" charset="0"/>
                        <a:buNone/>
                      </a:pPr>
                      <a:endParaRPr lang="en-US" sz="1200" b="0" u="none" baseline="0" dirty="0" smtClean="0">
                        <a:latin typeface="+mj-lt"/>
                      </a:endParaRPr>
                    </a:p>
                    <a:p>
                      <a:pPr lvl="0"/>
                      <a:r>
                        <a:rPr lang="en-US" sz="1200" kern="1200" dirty="0" smtClean="0">
                          <a:solidFill>
                            <a:schemeClr val="dk1"/>
                          </a:solidFill>
                          <a:effectLst/>
                          <a:latin typeface="+mn-lt"/>
                          <a:ea typeface="+mn-ea"/>
                          <a:cs typeface="+mn-cs"/>
                        </a:rPr>
                        <a:t>-Refer to text to answer questions</a:t>
                      </a:r>
                    </a:p>
                    <a:p>
                      <a:pPr lvl="0"/>
                      <a:r>
                        <a:rPr lang="en-US" sz="1200" kern="1200" dirty="0" smtClean="0">
                          <a:solidFill>
                            <a:schemeClr val="dk1"/>
                          </a:solidFill>
                          <a:effectLst/>
                          <a:latin typeface="+mn-lt"/>
                          <a:ea typeface="+mn-ea"/>
                          <a:cs typeface="+mn-cs"/>
                        </a:rPr>
                        <a:t>-Describe character.</a:t>
                      </a:r>
                    </a:p>
                    <a:p>
                      <a:r>
                        <a:rPr lang="en-US" sz="1200" kern="1200" dirty="0" smtClean="0">
                          <a:solidFill>
                            <a:schemeClr val="dk1"/>
                          </a:solidFill>
                          <a:effectLst/>
                          <a:latin typeface="+mn-lt"/>
                          <a:ea typeface="+mn-ea"/>
                          <a:cs typeface="+mn-cs"/>
                        </a:rPr>
                        <a:t>- know the meaning of words and phrases in texts</a:t>
                      </a:r>
                      <a:endParaRPr lang="en-US" sz="1200" b="0" u="none" baseline="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u="none" baseline="0" dirty="0" smtClean="0">
                          <a:latin typeface="+mj-lt"/>
                        </a:rPr>
                        <a:t>Identify the 5 regions of the united states and describe the cultural characteristics of each.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u="none" baseline="0" dirty="0" smtClean="0">
                        <a:latin typeface="+mj-lt"/>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u="none" baseline="0" dirty="0" smtClean="0">
                          <a:latin typeface="+mj-lt"/>
                        </a:rPr>
                        <a:t>Explain how different cultures express their beliefs.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u="none" baseline="0" dirty="0" smtClean="0">
                        <a:latin typeface="+mj-lt"/>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u="none" baseline="0" dirty="0" smtClean="0">
                        <a:latin typeface="+mj-lt"/>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baseline="0" dirty="0" smtClean="0">
                          <a:latin typeface="+mj-lt"/>
                        </a:rPr>
                        <a:t>Vocabulary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u="none" baseline="0" dirty="0" smtClean="0">
                          <a:latin typeface="+mj-lt"/>
                        </a:rPr>
                        <a:t>North, south, east, west, northeast, northwest, southeast, southwest, traditions, culture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u="none" kern="1200" baseline="0" dirty="0" smtClean="0">
                          <a:solidFill>
                            <a:schemeClr val="dk1"/>
                          </a:solidFill>
                          <a:effectLst/>
                          <a:latin typeface="+mn-lt"/>
                          <a:ea typeface="+mn-ea"/>
                          <a:cs typeface="+mn-cs"/>
                        </a:rPr>
                        <a:t>Make observations about the world around us.</a:t>
                      </a:r>
                    </a:p>
                    <a:p>
                      <a:pPr algn="ctr"/>
                      <a:r>
                        <a:rPr lang="en-US" sz="1200" b="0" u="none" kern="1200" baseline="0" dirty="0" smtClean="0">
                          <a:solidFill>
                            <a:schemeClr val="dk1"/>
                          </a:solidFill>
                          <a:effectLst/>
                          <a:latin typeface="+mn-lt"/>
                          <a:ea typeface="+mn-ea"/>
                          <a:cs typeface="+mn-cs"/>
                        </a:rPr>
                        <a:t>Describe the steps scientists use in an investigation.</a:t>
                      </a:r>
                    </a:p>
                    <a:p>
                      <a:pPr algn="ctr"/>
                      <a:endParaRPr lang="en-US" sz="1200" b="0" u="none" kern="1200" baseline="0" dirty="0" smtClean="0">
                        <a:solidFill>
                          <a:schemeClr val="dk1"/>
                        </a:solidFill>
                        <a:effectLst/>
                        <a:latin typeface="+mn-lt"/>
                        <a:ea typeface="+mn-ea"/>
                        <a:cs typeface="+mn-cs"/>
                      </a:endParaRPr>
                    </a:p>
                    <a:p>
                      <a:pPr algn="ctr"/>
                      <a:r>
                        <a:rPr lang="en-US" sz="1200" b="1" u="sng" kern="1200" baseline="0" dirty="0" smtClean="0">
                          <a:solidFill>
                            <a:schemeClr val="dk1"/>
                          </a:solidFill>
                          <a:effectLst/>
                          <a:latin typeface="+mn-lt"/>
                          <a:ea typeface="+mn-ea"/>
                          <a:cs typeface="+mn-cs"/>
                        </a:rPr>
                        <a:t>Vocabulary</a:t>
                      </a:r>
                    </a:p>
                    <a:p>
                      <a:pPr algn="ctr"/>
                      <a:r>
                        <a:rPr lang="en-US" sz="1200" b="0" u="none" kern="1200" baseline="0" dirty="0" smtClean="0">
                          <a:solidFill>
                            <a:schemeClr val="dk1"/>
                          </a:solidFill>
                          <a:effectLst/>
                          <a:latin typeface="+mn-lt"/>
                          <a:ea typeface="+mn-ea"/>
                          <a:cs typeface="+mn-cs"/>
                        </a:rPr>
                        <a:t>Observations,  investigate, record, compare, predict, hypothesis, variable, conclusion, experiment, model.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375">
                <a:tc gridSpan="4">
                  <a:txBody>
                    <a:bodyPr/>
                    <a:lstStyle/>
                    <a:p>
                      <a:pPr marL="0" indent="0" algn="l">
                        <a:buFont typeface="Arial" panose="020B0604020202020204" pitchFamily="34" charset="0"/>
                        <a:buNone/>
                      </a:pPr>
                      <a:endParaRPr lang="en-US" sz="1200" b="0" i="0" u="none" baseline="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indent="0" algn="ctr">
                        <a:buFont typeface="Arial" panose="020B0604020202020204" pitchFamily="34" charset="0"/>
                        <a:buNone/>
                      </a:pPr>
                      <a:endParaRPr lang="en-US" sz="1000" b="0" u="none" baseline="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indent="0" algn="l">
                        <a:buFontTx/>
                        <a:buNone/>
                      </a:pPr>
                      <a:endParaRPr lang="en-US" sz="1000" b="0" u="sng" baseline="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baseline="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375">
                <a:tc gridSpan="4">
                  <a:txBody>
                    <a:bodyPr/>
                    <a:lstStyle/>
                    <a:p>
                      <a:pPr marL="0" indent="0" algn="l">
                        <a:buFont typeface="Arial" panose="020B0604020202020204" pitchFamily="34" charset="0"/>
                        <a:buNone/>
                      </a:pPr>
                      <a:endParaRPr lang="en-US" sz="1000" b="0" i="0" u="none" baseline="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TextBox 1"/>
          <p:cNvSpPr txBox="1"/>
          <p:nvPr/>
        </p:nvSpPr>
        <p:spPr>
          <a:xfrm>
            <a:off x="8307255" y="196021"/>
            <a:ext cx="530915" cy="2308324"/>
          </a:xfrm>
          <a:prstGeom prst="rect">
            <a:avLst/>
          </a:prstGeom>
          <a:noFill/>
        </p:spPr>
        <p:txBody>
          <a:bodyPr wrap="none" rtlCol="0">
            <a:spAutoFit/>
          </a:bodyPr>
          <a:lstStyle/>
          <a:p>
            <a:pPr>
              <a:lnSpc>
                <a:spcPct val="150000"/>
              </a:lnSpc>
            </a:pPr>
            <a:endParaRPr lang="en-US" sz="1200" dirty="0" smtClean="0"/>
          </a:p>
          <a:p>
            <a:pPr marL="228600" indent="-228600">
              <a:lnSpc>
                <a:spcPct val="150000"/>
              </a:lnSpc>
              <a:buAutoNum type="arabicPeriod"/>
            </a:pPr>
            <a:endParaRPr lang="en-US" sz="1200" dirty="0" smtClean="0"/>
          </a:p>
          <a:p>
            <a:pPr marL="228600" indent="-228600">
              <a:lnSpc>
                <a:spcPct val="150000"/>
              </a:lnSpc>
              <a:buAutoNum type="arabicPeriod"/>
            </a:pPr>
            <a:endParaRPr lang="en-US" sz="1200" dirty="0" smtClean="0"/>
          </a:p>
          <a:p>
            <a:pPr>
              <a:lnSpc>
                <a:spcPct val="150000"/>
              </a:lnSpc>
            </a:pPr>
            <a:endParaRPr lang="en-US" sz="1200" dirty="0" smtClean="0"/>
          </a:p>
          <a:p>
            <a:pPr>
              <a:lnSpc>
                <a:spcPct val="150000"/>
              </a:lnSpc>
            </a:pPr>
            <a:endParaRPr lang="en-US" sz="1200" dirty="0" smtClean="0"/>
          </a:p>
          <a:p>
            <a:pPr marL="228600" indent="-228600">
              <a:lnSpc>
                <a:spcPct val="150000"/>
              </a:lnSpc>
              <a:buAutoNum type="arabicPeriod" startAt="14"/>
            </a:pPr>
            <a:endParaRPr lang="en-US" sz="1200" dirty="0"/>
          </a:p>
          <a:p>
            <a:pPr>
              <a:lnSpc>
                <a:spcPct val="150000"/>
              </a:lnSpc>
            </a:pPr>
            <a:endParaRPr lang="en-US" sz="1200" dirty="0"/>
          </a:p>
          <a:p>
            <a:pPr marL="342900" indent="-342900">
              <a:buFont typeface="+mj-lt"/>
              <a:buAutoNum type="arabicPeriod"/>
            </a:pPr>
            <a:endParaRPr lang="en-US" dirty="0"/>
          </a:p>
        </p:txBody>
      </p:sp>
      <p:sp>
        <p:nvSpPr>
          <p:cNvPr id="12" name="TextBox 11"/>
          <p:cNvSpPr txBox="1"/>
          <p:nvPr/>
        </p:nvSpPr>
        <p:spPr>
          <a:xfrm>
            <a:off x="2107726" y="4191000"/>
            <a:ext cx="184731" cy="369332"/>
          </a:xfrm>
          <a:prstGeom prst="rect">
            <a:avLst/>
          </a:prstGeom>
          <a:noFill/>
        </p:spPr>
        <p:txBody>
          <a:bodyPr wrap="none" rtlCol="0">
            <a:spAutoFit/>
          </a:bodyPr>
          <a:lstStyle/>
          <a:p>
            <a:endParaRPr lang="en-US" dirty="0"/>
          </a:p>
        </p:txBody>
      </p:sp>
      <p:sp>
        <p:nvSpPr>
          <p:cNvPr id="13" name="TextBox 12"/>
          <p:cNvSpPr txBox="1"/>
          <p:nvPr/>
        </p:nvSpPr>
        <p:spPr>
          <a:xfrm>
            <a:off x="869310" y="3902436"/>
            <a:ext cx="184731" cy="646331"/>
          </a:xfrm>
          <a:prstGeom prst="rect">
            <a:avLst/>
          </a:prstGeom>
          <a:noFill/>
        </p:spPr>
        <p:txBody>
          <a:bodyPr wrap="none" rtlCol="0">
            <a:spAutoFit/>
          </a:bodyPr>
          <a:lstStyle/>
          <a:p>
            <a:endParaRPr lang="en-US" dirty="0" smtClean="0"/>
          </a:p>
          <a:p>
            <a:endParaRPr lang="en-US" dirty="0"/>
          </a:p>
        </p:txBody>
      </p:sp>
      <p:pic>
        <p:nvPicPr>
          <p:cNvPr id="1026" name="Picture 2" descr="Image result for cooperative group pictu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7296" y="1622097"/>
            <a:ext cx="946504" cy="9465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earn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740" y="1552206"/>
            <a:ext cx="1917917" cy="1097798"/>
          </a:xfrm>
          <a:prstGeom prst="rect">
            <a:avLst/>
          </a:prstGeom>
          <a:noFill/>
          <a:extLst>
            <a:ext uri="{909E8E84-426E-40DD-AFC4-6F175D3DCCD1}">
              <a14:hiddenFill xmlns:a14="http://schemas.microsoft.com/office/drawing/2010/main">
                <a:solidFill>
                  <a:srgbClr val="FFFFFF"/>
                </a:solidFill>
              </a14:hiddenFill>
            </a:ext>
          </a:extLst>
        </p:spPr>
      </p:pic>
      <p:sp>
        <p:nvSpPr>
          <p:cNvPr id="14" name="AutoShape 6" descr="Image result for cooperative group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8" descr="Image result for cooperative group pictur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10" descr="Image result for cooperative group pictur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12" descr="Image result for cooperative group pictur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596487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52837</TotalTime>
  <Words>280</Words>
  <Application>Microsoft Office PowerPoint</Application>
  <PresentationFormat>On-screen Show (4:3)</PresentationFormat>
  <Paragraphs>62</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Algerian</vt:lpstr>
      <vt:lpstr>Arial</vt:lpstr>
      <vt:lpstr>Arial Black</vt:lpstr>
      <vt:lpstr>Calibri</vt:lpstr>
      <vt:lpstr>High Tower Text</vt:lpstr>
      <vt:lpstr>Kristen ITC</vt:lpstr>
      <vt:lpstr>Symbol</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piper</dc:creator>
  <cp:lastModifiedBy>Kellie johnson</cp:lastModifiedBy>
  <cp:revision>382</cp:revision>
  <cp:lastPrinted>2018-08-17T13:16:59Z</cp:lastPrinted>
  <dcterms:created xsi:type="dcterms:W3CDTF">2013-08-22T21:49:18Z</dcterms:created>
  <dcterms:modified xsi:type="dcterms:W3CDTF">2018-08-17T13:22:08Z</dcterms:modified>
</cp:coreProperties>
</file>